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964" r:id="rId2"/>
    <p:sldId id="965" r:id="rId3"/>
    <p:sldId id="257" r:id="rId4"/>
    <p:sldId id="966" r:id="rId5"/>
    <p:sldId id="967" r:id="rId6"/>
    <p:sldId id="968" r:id="rId7"/>
    <p:sldId id="969" r:id="rId8"/>
    <p:sldId id="970" r:id="rId9"/>
    <p:sldId id="971" r:id="rId10"/>
    <p:sldId id="972" r:id="rId11"/>
    <p:sldId id="973" r:id="rId12"/>
    <p:sldId id="974" r:id="rId13"/>
    <p:sldId id="975" r:id="rId14"/>
    <p:sldId id="435" r:id="rId15"/>
    <p:sldId id="436" r:id="rId16"/>
    <p:sldId id="437" r:id="rId17"/>
    <p:sldId id="438" r:id="rId18"/>
    <p:sldId id="439" r:id="rId19"/>
    <p:sldId id="440" r:id="rId20"/>
    <p:sldId id="976" r:id="rId21"/>
    <p:sldId id="657" r:id="rId22"/>
    <p:sldId id="658" r:id="rId23"/>
    <p:sldId id="659" r:id="rId24"/>
    <p:sldId id="660" r:id="rId25"/>
    <p:sldId id="661" r:id="rId26"/>
    <p:sldId id="662" r:id="rId27"/>
    <p:sldId id="663" r:id="rId28"/>
    <p:sldId id="664" r:id="rId29"/>
    <p:sldId id="665" r:id="rId30"/>
    <p:sldId id="666" r:id="rId31"/>
    <p:sldId id="667" r:id="rId32"/>
    <p:sldId id="668" r:id="rId33"/>
    <p:sldId id="977" r:id="rId34"/>
    <p:sldId id="256" r:id="rId35"/>
    <p:sldId id="258" r:id="rId36"/>
    <p:sldId id="259" r:id="rId37"/>
    <p:sldId id="260" r:id="rId38"/>
    <p:sldId id="261" r:id="rId39"/>
    <p:sldId id="262" r:id="rId40"/>
    <p:sldId id="263" r:id="rId41"/>
    <p:sldId id="264" r:id="rId42"/>
    <p:sldId id="265" r:id="rId43"/>
    <p:sldId id="978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27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5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432-F714-FA4E-BB25-D9340D3B1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6E960-0DE0-304D-AC9A-B9904F8DB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ACCF0-6A47-7C44-ACA4-E063CE78F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D67-7AD6-1A48-973D-03E7F09CF417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CB1EE-EE7D-6A4B-AC86-368F9F00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42F6F-6134-AA46-962A-DC1C37EE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232-7A77-2F4C-8DE4-D3A01701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DB8E3-2908-9E45-B073-3750078F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FF77-9054-894B-8D2C-C5B2C768F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006DB-FA8D-BE43-981B-96ADE6E3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D67-7AD6-1A48-973D-03E7F09CF417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EA812-AE26-F04B-95D8-4EF09838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B138B-EE66-ED4F-83F7-FC16CBF2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232-7A77-2F4C-8DE4-D3A01701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5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1CE88D-5155-6D40-A4B6-755D49B99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296D4-068F-1044-A4D7-6F32425B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6E77B-2EAC-5D48-9769-F91BF67F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D67-7AD6-1A48-973D-03E7F09CF417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D0D43-E1DE-8B4C-A4D7-E90C0724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4E163-A20E-AA49-BB0F-52C670E5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232-7A77-2F4C-8DE4-D3A01701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1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579-26B6-604E-A18A-A974F139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74259-1637-A14B-9FD0-E49CD2BF0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B583F-49AF-3E47-B9B6-99F22A27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D67-7AD6-1A48-973D-03E7F09CF417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46950-0C4A-1640-8C6F-B77856B7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EB3CB-2625-8049-830D-B6D3A047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232-7A77-2F4C-8DE4-D3A01701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0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0A2E-B349-1E48-9942-8D99753F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90CC9-796F-8442-94DB-D575F7270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5A754-1044-9A46-A149-C9B368FC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D67-7AD6-1A48-973D-03E7F09CF417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D8DB9-8C9B-074D-957F-CA9CE75A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ADB54-5844-DE46-BE13-BD02DD3A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232-7A77-2F4C-8DE4-D3A01701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9399-8608-E24D-88CC-B50EAE1A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D606B-3D2E-8046-9E95-0F4243CE6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708AC-A7E7-EB4C-973D-E15F36ECB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052F3-E628-ED49-870E-49AA8D50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D67-7AD6-1A48-973D-03E7F09CF417}" type="datetimeFigureOut">
              <a:rPr lang="en-US" smtClean="0"/>
              <a:t>3/9/21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AEC77-CC44-4D4B-A18E-A296981D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CBE83-438B-074B-B07D-8B2D6ABA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232-7A77-2F4C-8DE4-D3A01701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2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8B8DC-4BAE-8C44-9A15-AAEA8A97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59ED4-9B51-C441-BA35-8C1482A5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A12BA-DB90-4B44-9CB0-738E4149F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A868F-48C6-9F41-94B3-22B791FBD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7FBE7-8436-FF4E-ADA7-4570AE493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34B45B-10F7-924F-AECE-C929698C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D67-7AD6-1A48-973D-03E7F09CF417}" type="datetimeFigureOut">
              <a:rPr lang="en-US" smtClean="0"/>
              <a:t>3/9/21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3C32FA-443F-844C-B814-FB8E6F42A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EC7DDB-0EB9-484A-A0B0-1F0118DE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232-7A77-2F4C-8DE4-D3A01701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9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ED0A-D36E-5243-BB46-90B7372D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85B5C-3F60-964A-8AA4-2CEA96071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D67-7AD6-1A48-973D-03E7F09CF417}" type="datetimeFigureOut">
              <a:rPr lang="en-US" smtClean="0"/>
              <a:t>3/9/21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2E27B-8808-F241-866D-F3C3678B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0A14B-3BF2-4641-AEE0-DD85DB4B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232-7A77-2F4C-8DE4-D3A01701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8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2E138-BD77-7F41-AD1E-8DA51319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D67-7AD6-1A48-973D-03E7F09CF417}" type="datetimeFigureOut">
              <a:rPr lang="en-US" smtClean="0"/>
              <a:t>3/9/21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5EA46-0C54-D749-AB13-694C483A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E19F7-1261-0A4E-80BE-39F695D8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232-7A77-2F4C-8DE4-D3A01701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9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139A2-05AC-6041-B9DD-DAF11D75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08296-14BC-2C43-A5A1-B23DF5827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5BB4D-1D1E-384B-99F2-43D161E3F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7076E-C816-174F-B09C-1FCF2CF9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D67-7AD6-1A48-973D-03E7F09CF417}" type="datetimeFigureOut">
              <a:rPr lang="en-US" smtClean="0"/>
              <a:t>3/9/21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D8668-FC92-3342-8B28-966AF8E9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1504-5297-5247-A0C1-DDE7BA67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232-7A77-2F4C-8DE4-D3A01701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0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3259-B81C-A641-B42B-89FB16BB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0388B9-B75F-B042-A048-9835B804C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730A8-7D96-A840-A4FB-48E48C4DF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FBA69-E827-7C45-810B-F4695503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D67-7AD6-1A48-973D-03E7F09CF417}" type="datetimeFigureOut">
              <a:rPr lang="en-US" smtClean="0"/>
              <a:t>3/9/21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734C7-9A26-484E-B099-0052ED01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EEB3E-9392-554D-9CC1-E789BFDE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232-7A77-2F4C-8DE4-D3A01701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4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F2F531-4DFD-604F-B18C-33C3A9B2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0E799-C88F-6445-941D-0B710ED76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AAF52-F4B7-6846-9248-FA4CAF09D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B7D67-7AD6-1A48-973D-03E7F09CF417}" type="datetimeFigureOut">
              <a:rPr lang="en-US" smtClean="0"/>
              <a:t>3/9/21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27857-4925-2748-898A-8FDB24328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1505D-04D2-1C4A-BBC1-6A70D50B1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62232-7A77-2F4C-8DE4-D3A01701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0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3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0B14A38-4102-FA49-9320-01B8E8F51D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" y="0"/>
            <a:ext cx="12185649" cy="6733117"/>
          </a:xfrm>
        </p:spPr>
      </p:pic>
    </p:spTree>
    <p:extLst>
      <p:ext uri="{BB962C8B-B14F-4D97-AF65-F5344CB8AC3E}">
        <p14:creationId xmlns:p14="http://schemas.microsoft.com/office/powerpoint/2010/main" val="94503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9FB4937-9DE9-364B-B39E-AC87035EBF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276600" cy="228600"/>
          </a:xfrm>
        </p:spPr>
        <p:txBody>
          <a:bodyPr anchor="ctr">
            <a:normAutofit fontScale="90000"/>
          </a:bodyPr>
          <a:lstStyle/>
          <a:p>
            <a:r>
              <a:rPr lang="en-US" altLang="en-US" sz="1800"/>
              <a:t>1 He Has Made Me Glad</a:t>
            </a:r>
            <a:endParaRPr lang="en-US" altLang="en-US" sz="4400"/>
          </a:p>
        </p:txBody>
      </p:sp>
      <p:pic>
        <p:nvPicPr>
          <p:cNvPr id="2069" name="Picture 21">
            <a:extLst>
              <a:ext uri="{FF2B5EF4-FFF2-40B4-BE49-F238E27FC236}">
                <a16:creationId xmlns:a16="http://schemas.microsoft.com/office/drawing/2014/main" id="{E2411855-0AAB-C541-B361-06E52C7F4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Text Box 22">
            <a:extLst>
              <a:ext uri="{FF2B5EF4-FFF2-40B4-BE49-F238E27FC236}">
                <a16:creationId xmlns:a16="http://schemas.microsoft.com/office/drawing/2014/main" id="{1967E46C-28CA-6D45-9223-33618BE6C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2" y="76200"/>
            <a:ext cx="1781257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1" b="1"/>
              <a:t>He Has Made Me Glad</a:t>
            </a:r>
            <a:endParaRPr lang="en-US" altLang="en-US" sz="1351"/>
          </a:p>
        </p:txBody>
      </p:sp>
    </p:spTree>
    <p:extLst>
      <p:ext uri="{BB962C8B-B14F-4D97-AF65-F5344CB8AC3E}">
        <p14:creationId xmlns:p14="http://schemas.microsoft.com/office/powerpoint/2010/main" val="356022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DABB8AB-5B76-0641-9C2A-9FB98E826E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276600" cy="228600"/>
          </a:xfrm>
        </p:spPr>
        <p:txBody>
          <a:bodyPr anchor="ctr">
            <a:normAutofit fontScale="90000"/>
          </a:bodyPr>
          <a:lstStyle/>
          <a:p>
            <a:r>
              <a:rPr lang="en-US" altLang="en-US" sz="1800"/>
              <a:t>2 He Has Made Me Glad</a:t>
            </a:r>
            <a:endParaRPr lang="en-US" altLang="en-US" sz="4400"/>
          </a:p>
        </p:txBody>
      </p:sp>
      <p:pic>
        <p:nvPicPr>
          <p:cNvPr id="99331" name="Picture 3">
            <a:extLst>
              <a:ext uri="{FF2B5EF4-FFF2-40B4-BE49-F238E27FC236}">
                <a16:creationId xmlns:a16="http://schemas.microsoft.com/office/drawing/2014/main" id="{AB9C18D9-A71E-614A-814F-1A623BD95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Text Box 4">
            <a:extLst>
              <a:ext uri="{FF2B5EF4-FFF2-40B4-BE49-F238E27FC236}">
                <a16:creationId xmlns:a16="http://schemas.microsoft.com/office/drawing/2014/main" id="{31B38BEA-0AFF-CC4A-BDE4-36C3105A5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2" y="76200"/>
            <a:ext cx="1781257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1" b="1"/>
              <a:t>He Has Made Me Glad</a:t>
            </a:r>
            <a:endParaRPr lang="en-US" altLang="en-US" sz="1351"/>
          </a:p>
        </p:txBody>
      </p:sp>
    </p:spTree>
    <p:extLst>
      <p:ext uri="{BB962C8B-B14F-4D97-AF65-F5344CB8AC3E}">
        <p14:creationId xmlns:p14="http://schemas.microsoft.com/office/powerpoint/2010/main" val="88650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45667606-94D8-3B4D-893F-C530D3FDD3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276600" cy="228600"/>
          </a:xfrm>
        </p:spPr>
        <p:txBody>
          <a:bodyPr anchor="ctr">
            <a:normAutofit fontScale="90000"/>
          </a:bodyPr>
          <a:lstStyle/>
          <a:p>
            <a:r>
              <a:rPr lang="en-US" altLang="en-US" sz="1800"/>
              <a:t>3 He Has Made Me Glad</a:t>
            </a:r>
            <a:endParaRPr lang="en-US" altLang="en-US" sz="4400"/>
          </a:p>
        </p:txBody>
      </p:sp>
      <p:pic>
        <p:nvPicPr>
          <p:cNvPr id="100355" name="Picture 3">
            <a:extLst>
              <a:ext uri="{FF2B5EF4-FFF2-40B4-BE49-F238E27FC236}">
                <a16:creationId xmlns:a16="http://schemas.microsoft.com/office/drawing/2014/main" id="{DB1B931B-F70F-404C-817A-85FF4AFEB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6" name="Text Box 4">
            <a:extLst>
              <a:ext uri="{FF2B5EF4-FFF2-40B4-BE49-F238E27FC236}">
                <a16:creationId xmlns:a16="http://schemas.microsoft.com/office/drawing/2014/main" id="{569204B7-3318-8C4D-BE9A-00855F1CE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2" y="76200"/>
            <a:ext cx="1781257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1" b="1"/>
              <a:t>He Has Made Me Glad</a:t>
            </a:r>
            <a:endParaRPr lang="en-US" altLang="en-US" sz="1351"/>
          </a:p>
        </p:txBody>
      </p:sp>
    </p:spTree>
    <p:extLst>
      <p:ext uri="{BB962C8B-B14F-4D97-AF65-F5344CB8AC3E}">
        <p14:creationId xmlns:p14="http://schemas.microsoft.com/office/powerpoint/2010/main" val="37017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7189205-CA74-1743-846D-801E971CFF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276600" cy="228600"/>
          </a:xfrm>
        </p:spPr>
        <p:txBody>
          <a:bodyPr anchor="ctr">
            <a:normAutofit fontScale="90000"/>
          </a:bodyPr>
          <a:lstStyle/>
          <a:p>
            <a:r>
              <a:rPr lang="en-US" altLang="en-US" sz="1800"/>
              <a:t>4 He Has Made Me Glad</a:t>
            </a:r>
            <a:endParaRPr lang="en-US" altLang="en-US" sz="4400"/>
          </a:p>
        </p:txBody>
      </p:sp>
      <p:pic>
        <p:nvPicPr>
          <p:cNvPr id="101379" name="Picture 3">
            <a:extLst>
              <a:ext uri="{FF2B5EF4-FFF2-40B4-BE49-F238E27FC236}">
                <a16:creationId xmlns:a16="http://schemas.microsoft.com/office/drawing/2014/main" id="{F8076F6F-4F60-7847-8890-FA2C068C7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Text Box 4">
            <a:extLst>
              <a:ext uri="{FF2B5EF4-FFF2-40B4-BE49-F238E27FC236}">
                <a16:creationId xmlns:a16="http://schemas.microsoft.com/office/drawing/2014/main" id="{15825088-C85C-A045-A51A-1BD41581F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2" y="76200"/>
            <a:ext cx="1781257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1" b="1"/>
              <a:t>He Has Made Me Glad</a:t>
            </a:r>
            <a:endParaRPr lang="en-US" altLang="en-US" sz="1351"/>
          </a:p>
        </p:txBody>
      </p:sp>
    </p:spTree>
    <p:extLst>
      <p:ext uri="{BB962C8B-B14F-4D97-AF65-F5344CB8AC3E}">
        <p14:creationId xmlns:p14="http://schemas.microsoft.com/office/powerpoint/2010/main" val="180819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1-1 How Great is Our God</a:t>
            </a:r>
            <a:endParaRPr lang="en-US"/>
          </a:p>
        </p:txBody>
      </p:sp>
      <p:pic>
        <p:nvPicPr>
          <p:cNvPr id="2067" name="Picture 19" descr="How Great is Our God-Y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1600200" y="76200"/>
            <a:ext cx="1751762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1" b="1"/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396168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1-2 How Great is Our God</a:t>
            </a:r>
            <a:endParaRPr lang="en-US"/>
          </a:p>
        </p:txBody>
      </p:sp>
      <p:pic>
        <p:nvPicPr>
          <p:cNvPr id="87043" name="Picture 3" descr="How Great is Our God-Y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600200" y="76200"/>
            <a:ext cx="1751762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1" b="1"/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1222568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C How Great is Our God</a:t>
            </a:r>
            <a:endParaRPr lang="en-US"/>
          </a:p>
        </p:txBody>
      </p:sp>
      <p:pic>
        <p:nvPicPr>
          <p:cNvPr id="91139" name="Picture 3" descr="How Great is Our God-Y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600200" y="76200"/>
            <a:ext cx="1751762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1" b="1"/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3623064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2-1 How Great is Our God</a:t>
            </a:r>
            <a:endParaRPr lang="en-US"/>
          </a:p>
        </p:txBody>
      </p:sp>
      <p:pic>
        <p:nvPicPr>
          <p:cNvPr id="88067" name="Picture 3" descr="How Great is Our God-Y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600200" y="76200"/>
            <a:ext cx="1751762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1" b="1"/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199922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2-2 How Great is Our God</a:t>
            </a:r>
            <a:endParaRPr lang="en-US"/>
          </a:p>
        </p:txBody>
      </p:sp>
      <p:pic>
        <p:nvPicPr>
          <p:cNvPr id="89091" name="Picture 3" descr="How Great is Our God-Y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600200" y="76200"/>
            <a:ext cx="1751762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1" b="1"/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113060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C How Great is Our God</a:t>
            </a:r>
            <a:endParaRPr lang="en-US"/>
          </a:p>
        </p:txBody>
      </p:sp>
      <p:pic>
        <p:nvPicPr>
          <p:cNvPr id="90115" name="Picture 3" descr="How Great is Our God-Y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600200" y="76200"/>
            <a:ext cx="1751762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1" b="1"/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80262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 Box 12">
            <a:extLst>
              <a:ext uri="{FF2B5EF4-FFF2-40B4-BE49-F238E27FC236}">
                <a16:creationId xmlns:a16="http://schemas.microsoft.com/office/drawing/2014/main" id="{81801BE3-06FE-0E4F-89EE-51928CBAA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6" y="1870077"/>
            <a:ext cx="2416624" cy="92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1"/>
              <a:t>1.</a:t>
            </a:r>
          </a:p>
          <a:p>
            <a:r>
              <a:rPr lang="en-US" altLang="en-US" sz="1351"/>
              <a:t>Be still and know that I am God.</a:t>
            </a:r>
          </a:p>
          <a:p>
            <a:r>
              <a:rPr lang="en-US" altLang="en-US" sz="1351"/>
              <a:t>Be still and know that I am God.</a:t>
            </a:r>
          </a:p>
          <a:p>
            <a:r>
              <a:rPr lang="en-US" altLang="en-US" sz="1351"/>
              <a:t>Be still and know that I am God.</a:t>
            </a:r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160EF932-A2E3-A748-BFE2-AFBF04FE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961C379D-82BC-7E48-A28F-2B5FE95B72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1 - Be Still and Know</a:t>
            </a:r>
            <a:endParaRPr lang="en-US" altLang="en-US" sz="5400"/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5144562F-793B-594A-B0C8-4DE485283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6096002"/>
            <a:ext cx="41211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Words by: from Psalms 46:10 and Exodus 15:26</a:t>
            </a:r>
          </a:p>
          <a:p>
            <a:r>
              <a:rPr lang="en-US" altLang="en-US" sz="1600"/>
              <a:t>Music by: Anonymous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1E8CD9FF-73B9-874F-B769-8D73AD91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1"/>
            <a:ext cx="2513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3055619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276600" cy="228600"/>
          </a:xfrm>
        </p:spPr>
        <p:txBody>
          <a:bodyPr>
            <a:normAutofit fontScale="90000"/>
          </a:bodyPr>
          <a:lstStyle/>
          <a:p>
            <a:r>
              <a:rPr lang="en-US" sz="1800"/>
              <a:t>C How Great is Our God</a:t>
            </a:r>
            <a:endParaRPr lang="en-US"/>
          </a:p>
        </p:txBody>
      </p:sp>
      <p:pic>
        <p:nvPicPr>
          <p:cNvPr id="90115" name="Picture 3" descr="How Great is Our God-Y-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600200" y="76200"/>
            <a:ext cx="1751762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351" b="1"/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2213674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ext Box 12">
            <a:extLst>
              <a:ext uri="{FF2B5EF4-FFF2-40B4-BE49-F238E27FC236}">
                <a16:creationId xmlns:a16="http://schemas.microsoft.com/office/drawing/2014/main" id="{CCB05B98-B750-A04C-B8E8-6B9C320D5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1641476"/>
            <a:ext cx="411773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1.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I'm in the way, the bright and shining way,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I'm in the gloryland way;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Telling the world that Jesus saves today,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Yes, I'm in the gloryland way.</a:t>
            </a:r>
          </a:p>
        </p:txBody>
      </p:sp>
      <p:pic>
        <p:nvPicPr>
          <p:cNvPr id="236546" name="Picture 13" descr="E:\The Paperless Hymnal\SONGS\PPTiffFiles\Single Stanza\T\TheGloryLandWay1.TIF">
            <a:extLst>
              <a:ext uri="{FF2B5EF4-FFF2-40B4-BE49-F238E27FC236}">
                <a16:creationId xmlns:a16="http://schemas.microsoft.com/office/drawing/2014/main" id="{4FE30EC9-7662-3C4C-BBF1-94AA9556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7" name="Text Box 7">
            <a:extLst>
              <a:ext uri="{FF2B5EF4-FFF2-40B4-BE49-F238E27FC236}">
                <a16:creationId xmlns:a16="http://schemas.microsoft.com/office/drawing/2014/main" id="{829C7B16-005D-BD43-9E89-96E953EDA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2" y="4572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0AD7D181-619D-F54B-AF71-7EBBC3E25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772400" cy="381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2800">
                <a:latin typeface="Arial" panose="020B0604020202020204" pitchFamily="34" charset="0"/>
              </a:rPr>
              <a:t>1 – The Glory-Land Way</a:t>
            </a:r>
          </a:p>
        </p:txBody>
      </p:sp>
      <p:sp>
        <p:nvSpPr>
          <p:cNvPr id="236549" name="Text Box 9">
            <a:extLst>
              <a:ext uri="{FF2B5EF4-FFF2-40B4-BE49-F238E27FC236}">
                <a16:creationId xmlns:a16="http://schemas.microsoft.com/office/drawing/2014/main" id="{3EBA118B-EDC7-8440-8181-5C6E2BC51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6521451"/>
            <a:ext cx="29326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Words and Music by: J. S. Torbett</a:t>
            </a:r>
          </a:p>
        </p:txBody>
      </p:sp>
      <p:sp>
        <p:nvSpPr>
          <p:cNvPr id="236550" name="Text Box 11">
            <a:extLst>
              <a:ext uri="{FF2B5EF4-FFF2-40B4-BE49-F238E27FC236}">
                <a16:creationId xmlns:a16="http://schemas.microsoft.com/office/drawing/2014/main" id="{8C8A649D-4038-2D47-AF67-002CFDA2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1"/>
            <a:ext cx="2513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3827717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69" name="Picture 11" descr="E:\The Paperless Hymnal\SONGS\PPTiffFiles\Single Stanza\T\TheGloryLandWay2.TIF">
            <a:extLst>
              <a:ext uri="{FF2B5EF4-FFF2-40B4-BE49-F238E27FC236}">
                <a16:creationId xmlns:a16="http://schemas.microsoft.com/office/drawing/2014/main" id="{A0FDBFAA-A9F1-8F4A-9678-1477A9794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>
            <a:extLst>
              <a:ext uri="{FF2B5EF4-FFF2-40B4-BE49-F238E27FC236}">
                <a16:creationId xmlns:a16="http://schemas.microsoft.com/office/drawing/2014/main" id="{196DF95F-4C48-854F-8F3A-C511C6B67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772400" cy="381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2800">
                <a:latin typeface="Arial" panose="020B0604020202020204" pitchFamily="34" charset="0"/>
              </a:rPr>
              <a:t>1 – The Glory-Land Way</a:t>
            </a:r>
          </a:p>
        </p:txBody>
      </p:sp>
      <p:sp>
        <p:nvSpPr>
          <p:cNvPr id="237571" name="Text Box 10">
            <a:extLst>
              <a:ext uri="{FF2B5EF4-FFF2-40B4-BE49-F238E27FC236}">
                <a16:creationId xmlns:a16="http://schemas.microsoft.com/office/drawing/2014/main" id="{37B2105F-2B8D-044E-93CD-99E904DBA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1"/>
            <a:ext cx="2513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2820710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Text Box 7">
            <a:extLst>
              <a:ext uri="{FF2B5EF4-FFF2-40B4-BE49-F238E27FC236}">
                <a16:creationId xmlns:a16="http://schemas.microsoft.com/office/drawing/2014/main" id="{E70F2E84-0858-EB4F-820D-2C6DB9C9F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1793875"/>
            <a:ext cx="45350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I'm in the gloryland way,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I'm in the gloryland way;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Heaven is nearer and the way groweth clearer,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For I'm in the gloryland way.</a:t>
            </a:r>
          </a:p>
        </p:txBody>
      </p:sp>
      <p:pic>
        <p:nvPicPr>
          <p:cNvPr id="238594" name="Picture 8" descr="E:\The Paperless Hymnal\SONGS\PPTiffFiles\Single Stanza\T\TheGloryLandWay3.TIF">
            <a:extLst>
              <a:ext uri="{FF2B5EF4-FFF2-40B4-BE49-F238E27FC236}">
                <a16:creationId xmlns:a16="http://schemas.microsoft.com/office/drawing/2014/main" id="{5AD95B98-ED16-0F40-A146-717565410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DC29E865-9657-844C-B93F-E8F5C6167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772400" cy="381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2800">
                <a:latin typeface="Arial" panose="020B0604020202020204" pitchFamily="34" charset="0"/>
              </a:rPr>
              <a:t>c – The Glory-Land Way</a:t>
            </a:r>
          </a:p>
        </p:txBody>
      </p:sp>
      <p:sp>
        <p:nvSpPr>
          <p:cNvPr id="238596" name="Text Box 6">
            <a:extLst>
              <a:ext uri="{FF2B5EF4-FFF2-40B4-BE49-F238E27FC236}">
                <a16:creationId xmlns:a16="http://schemas.microsoft.com/office/drawing/2014/main" id="{5D35CDA5-FD5D-3646-90EE-0B6FDF99E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1"/>
            <a:ext cx="2513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2947029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7" name="Picture 7" descr="E:\The Paperless Hymnal\SONGS\PPTiffFiles\Single Stanza\T\TheGloryLandWay4.TIF">
            <a:extLst>
              <a:ext uri="{FF2B5EF4-FFF2-40B4-BE49-F238E27FC236}">
                <a16:creationId xmlns:a16="http://schemas.microsoft.com/office/drawing/2014/main" id="{8BB6EEC6-DBEB-3547-A5D5-8F342D729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B0AABC87-5E3F-9B4B-AC3C-B947591A8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772400" cy="381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2800">
                <a:latin typeface="Arial" panose="020B0604020202020204" pitchFamily="34" charset="0"/>
              </a:rPr>
              <a:t>c – The Glory-Land Way</a:t>
            </a:r>
          </a:p>
        </p:txBody>
      </p:sp>
      <p:sp>
        <p:nvSpPr>
          <p:cNvPr id="239619" name="Text Box 6">
            <a:extLst>
              <a:ext uri="{FF2B5EF4-FFF2-40B4-BE49-F238E27FC236}">
                <a16:creationId xmlns:a16="http://schemas.microsoft.com/office/drawing/2014/main" id="{E47B3B2C-9FC2-B64F-8B90-C8932968D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1"/>
            <a:ext cx="2513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2332509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Text Box 10">
            <a:extLst>
              <a:ext uri="{FF2B5EF4-FFF2-40B4-BE49-F238E27FC236}">
                <a16:creationId xmlns:a16="http://schemas.microsoft.com/office/drawing/2014/main" id="{AEC1AC83-9E02-0648-9B2F-8C039676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6" y="2022476"/>
            <a:ext cx="418685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2.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List to the call, the gospel call today,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Get in the gloryland way;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Wanderers, come home, O hasten to obey,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For I'm in the gloryland way.</a:t>
            </a:r>
          </a:p>
        </p:txBody>
      </p:sp>
      <p:pic>
        <p:nvPicPr>
          <p:cNvPr id="240642" name="Picture 11" descr="E:\The Paperless Hymnal\SONGS\PPTiffFiles\Single Stanza\T\TheGloryLandWay5.TIF">
            <a:extLst>
              <a:ext uri="{FF2B5EF4-FFF2-40B4-BE49-F238E27FC236}">
                <a16:creationId xmlns:a16="http://schemas.microsoft.com/office/drawing/2014/main" id="{C428E513-C342-F841-B77E-6A095F8F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>
            <a:extLst>
              <a:ext uri="{FF2B5EF4-FFF2-40B4-BE49-F238E27FC236}">
                <a16:creationId xmlns:a16="http://schemas.microsoft.com/office/drawing/2014/main" id="{3C6A1F74-668C-6046-8C25-3D568E60A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772400" cy="381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2800">
                <a:latin typeface="Arial" panose="020B0604020202020204" pitchFamily="34" charset="0"/>
              </a:rPr>
              <a:t>2 – The Glory-Land Way</a:t>
            </a:r>
          </a:p>
        </p:txBody>
      </p:sp>
      <p:sp>
        <p:nvSpPr>
          <p:cNvPr id="240644" name="Text Box 7">
            <a:extLst>
              <a:ext uri="{FF2B5EF4-FFF2-40B4-BE49-F238E27FC236}">
                <a16:creationId xmlns:a16="http://schemas.microsoft.com/office/drawing/2014/main" id="{D7C01BF0-C937-C64B-B013-E625461A6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6521451"/>
            <a:ext cx="29326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Words and Music by: J. S. Torbett</a:t>
            </a:r>
          </a:p>
        </p:txBody>
      </p:sp>
      <p:sp>
        <p:nvSpPr>
          <p:cNvPr id="240645" name="Text Box 9">
            <a:extLst>
              <a:ext uri="{FF2B5EF4-FFF2-40B4-BE49-F238E27FC236}">
                <a16:creationId xmlns:a16="http://schemas.microsoft.com/office/drawing/2014/main" id="{101A90B2-910F-4F4C-B72B-AEF5D50DD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1"/>
            <a:ext cx="2513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284805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5" name="Picture 8" descr="E:\The Paperless Hymnal\SONGS\PPTiffFiles\Single Stanza\T\TheGloryLandWay6.TIF">
            <a:extLst>
              <a:ext uri="{FF2B5EF4-FFF2-40B4-BE49-F238E27FC236}">
                <a16:creationId xmlns:a16="http://schemas.microsoft.com/office/drawing/2014/main" id="{5247B1A8-449A-9146-9762-571D2E11D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6D671CE9-44EE-6243-96D1-A8CB8BD47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772400" cy="381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2800">
                <a:latin typeface="Arial" panose="020B0604020202020204" pitchFamily="34" charset="0"/>
              </a:rPr>
              <a:t>2 – The Glory-Land Way</a:t>
            </a:r>
          </a:p>
        </p:txBody>
      </p:sp>
      <p:sp>
        <p:nvSpPr>
          <p:cNvPr id="241667" name="Text Box 7">
            <a:extLst>
              <a:ext uri="{FF2B5EF4-FFF2-40B4-BE49-F238E27FC236}">
                <a16:creationId xmlns:a16="http://schemas.microsoft.com/office/drawing/2014/main" id="{2E55B8EA-3A66-D148-AF71-7297785B5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1"/>
            <a:ext cx="2513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3353934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Text Box 2">
            <a:extLst>
              <a:ext uri="{FF2B5EF4-FFF2-40B4-BE49-F238E27FC236}">
                <a16:creationId xmlns:a16="http://schemas.microsoft.com/office/drawing/2014/main" id="{84DC157E-8BC8-2541-92E9-38EE2643E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1793875"/>
            <a:ext cx="45350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I'm in the gloryland way,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I'm in the gloryland way;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Heaven is nearer and the way groweth clearer,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For I'm in the gloryland way.</a:t>
            </a:r>
          </a:p>
        </p:txBody>
      </p:sp>
      <p:pic>
        <p:nvPicPr>
          <p:cNvPr id="242690" name="Picture 3" descr="E:\The Paperless Hymnal\SONGS\PPTiffFiles\Single Stanza\T\TheGloryLandWay3.TIF">
            <a:extLst>
              <a:ext uri="{FF2B5EF4-FFF2-40B4-BE49-F238E27FC236}">
                <a16:creationId xmlns:a16="http://schemas.microsoft.com/office/drawing/2014/main" id="{D56F9FD5-C9AE-A148-A49F-023C2BC52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>
            <a:extLst>
              <a:ext uri="{FF2B5EF4-FFF2-40B4-BE49-F238E27FC236}">
                <a16:creationId xmlns:a16="http://schemas.microsoft.com/office/drawing/2014/main" id="{AB5D9721-C34B-9644-82CA-F1127B122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772400" cy="381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2800">
                <a:latin typeface="Arial" panose="020B0604020202020204" pitchFamily="34" charset="0"/>
              </a:rPr>
              <a:t>c – The Glory-Land Way</a:t>
            </a:r>
          </a:p>
        </p:txBody>
      </p:sp>
      <p:sp>
        <p:nvSpPr>
          <p:cNvPr id="242692" name="Text Box 5">
            <a:extLst>
              <a:ext uri="{FF2B5EF4-FFF2-40B4-BE49-F238E27FC236}">
                <a16:creationId xmlns:a16="http://schemas.microsoft.com/office/drawing/2014/main" id="{F4095F3B-6A9F-8B45-843B-EB76A5F7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1"/>
            <a:ext cx="2513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293234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Picture 2" descr="E:\The Paperless Hymnal\SONGS\PPTiffFiles\Single Stanza\T\TheGloryLandWay4.TIF">
            <a:extLst>
              <a:ext uri="{FF2B5EF4-FFF2-40B4-BE49-F238E27FC236}">
                <a16:creationId xmlns:a16="http://schemas.microsoft.com/office/drawing/2014/main" id="{656CA47B-ECA2-0E42-956D-DCAEFBF59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0A2C90EB-E95C-EB4E-AF73-1F820F436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772400" cy="381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2800">
                <a:latin typeface="Arial" panose="020B0604020202020204" pitchFamily="34" charset="0"/>
              </a:rPr>
              <a:t>c – The Glory-Land Way</a:t>
            </a:r>
          </a:p>
        </p:txBody>
      </p:sp>
      <p:sp>
        <p:nvSpPr>
          <p:cNvPr id="243715" name="Text Box 4">
            <a:extLst>
              <a:ext uri="{FF2B5EF4-FFF2-40B4-BE49-F238E27FC236}">
                <a16:creationId xmlns:a16="http://schemas.microsoft.com/office/drawing/2014/main" id="{D779D305-E440-CF42-9725-F9920568C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1"/>
            <a:ext cx="2513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3387797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Text Box 10">
            <a:extLst>
              <a:ext uri="{FF2B5EF4-FFF2-40B4-BE49-F238E27FC236}">
                <a16:creationId xmlns:a16="http://schemas.microsoft.com/office/drawing/2014/main" id="{3D6A96C7-1C0F-784D-ACDC-BFA309A5C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6" y="1793876"/>
            <a:ext cx="399763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3.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Onward I go, rejoicing in His love,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I'm in the gloryland way;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Soon I shall see Him in that home above,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O I'm in the gloryland way.</a:t>
            </a:r>
          </a:p>
        </p:txBody>
      </p:sp>
      <p:pic>
        <p:nvPicPr>
          <p:cNvPr id="244738" name="Picture 11" descr="E:\The Paperless Hymnal\SONGS\PPTiffFiles\Single Stanza\T\TheGloryLandWay7.TIF">
            <a:extLst>
              <a:ext uri="{FF2B5EF4-FFF2-40B4-BE49-F238E27FC236}">
                <a16:creationId xmlns:a16="http://schemas.microsoft.com/office/drawing/2014/main" id="{E0CE6EDB-47A9-CA49-9AE0-F42DE801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>
            <a:extLst>
              <a:ext uri="{FF2B5EF4-FFF2-40B4-BE49-F238E27FC236}">
                <a16:creationId xmlns:a16="http://schemas.microsoft.com/office/drawing/2014/main" id="{98A3EC14-E1C0-2E41-BDB9-353C7D790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772400" cy="381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2800">
                <a:latin typeface="Arial" panose="020B0604020202020204" pitchFamily="34" charset="0"/>
              </a:rPr>
              <a:t>3 – The Glory-Land Way</a:t>
            </a:r>
          </a:p>
        </p:txBody>
      </p:sp>
      <p:sp>
        <p:nvSpPr>
          <p:cNvPr id="244740" name="Text Box 7">
            <a:extLst>
              <a:ext uri="{FF2B5EF4-FFF2-40B4-BE49-F238E27FC236}">
                <a16:creationId xmlns:a16="http://schemas.microsoft.com/office/drawing/2014/main" id="{A1BA3341-15B7-3D4B-B422-0094FD1D0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6521451"/>
            <a:ext cx="29326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Words and Music by: J. S. Torbett</a:t>
            </a:r>
          </a:p>
        </p:txBody>
      </p:sp>
      <p:sp>
        <p:nvSpPr>
          <p:cNvPr id="244741" name="Text Box 9">
            <a:extLst>
              <a:ext uri="{FF2B5EF4-FFF2-40B4-BE49-F238E27FC236}">
                <a16:creationId xmlns:a16="http://schemas.microsoft.com/office/drawing/2014/main" id="{EC705330-6F67-E244-9E9D-F6438FFE0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1"/>
            <a:ext cx="2513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127538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>
            <a:extLst>
              <a:ext uri="{FF2B5EF4-FFF2-40B4-BE49-F238E27FC236}">
                <a16:creationId xmlns:a16="http://schemas.microsoft.com/office/drawing/2014/main" id="{BE09D493-E4A0-2041-BB08-DFC54221E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>
            <a:extLst>
              <a:ext uri="{FF2B5EF4-FFF2-40B4-BE49-F238E27FC236}">
                <a16:creationId xmlns:a16="http://schemas.microsoft.com/office/drawing/2014/main" id="{ADBDB1E0-1882-6F4E-A517-AAC783A3A7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1 - Be Still and Know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8AAEEA54-99C3-3149-919A-6B359D09E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1"/>
            <a:ext cx="2513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973877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1" name="Picture 9" descr="E:\The Paperless Hymnal\SONGS\PPTiffFiles\Single Stanza\T\TheGloryLandWay8.TIF">
            <a:extLst>
              <a:ext uri="{FF2B5EF4-FFF2-40B4-BE49-F238E27FC236}">
                <a16:creationId xmlns:a16="http://schemas.microsoft.com/office/drawing/2014/main" id="{E80EE9BB-F405-D349-AA09-DD1659EF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16E9A7F5-EB1C-B14E-9B52-1BDBFA965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772400" cy="381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2800">
                <a:latin typeface="Arial" panose="020B0604020202020204" pitchFamily="34" charset="0"/>
              </a:rPr>
              <a:t>3 – The Glory-Land Way</a:t>
            </a:r>
          </a:p>
        </p:txBody>
      </p:sp>
      <p:sp>
        <p:nvSpPr>
          <p:cNvPr id="245763" name="Text Box 8">
            <a:extLst>
              <a:ext uri="{FF2B5EF4-FFF2-40B4-BE49-F238E27FC236}">
                <a16:creationId xmlns:a16="http://schemas.microsoft.com/office/drawing/2014/main" id="{175E40C3-A2C5-5E40-B11C-6C65F1674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1"/>
            <a:ext cx="2513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2318338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Text Box 2">
            <a:extLst>
              <a:ext uri="{FF2B5EF4-FFF2-40B4-BE49-F238E27FC236}">
                <a16:creationId xmlns:a16="http://schemas.microsoft.com/office/drawing/2014/main" id="{7301524F-9F7A-FC40-AC5F-144AE6EBB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1793875"/>
            <a:ext cx="45350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I'm in the gloryland way,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I'm in the gloryland way;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Heaven is nearer and the way groweth clearer,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For I'm in the gloryland way.</a:t>
            </a:r>
          </a:p>
        </p:txBody>
      </p:sp>
      <p:pic>
        <p:nvPicPr>
          <p:cNvPr id="246786" name="Picture 3" descr="E:\The Paperless Hymnal\SONGS\PPTiffFiles\Single Stanza\T\TheGloryLandWay3.TIF">
            <a:extLst>
              <a:ext uri="{FF2B5EF4-FFF2-40B4-BE49-F238E27FC236}">
                <a16:creationId xmlns:a16="http://schemas.microsoft.com/office/drawing/2014/main" id="{AB2E19E1-9807-3245-AA26-44947E9C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>
            <a:extLst>
              <a:ext uri="{FF2B5EF4-FFF2-40B4-BE49-F238E27FC236}">
                <a16:creationId xmlns:a16="http://schemas.microsoft.com/office/drawing/2014/main" id="{655868F6-71C7-C64B-BA7A-EF7E2EA34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772400" cy="381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2800">
                <a:latin typeface="Arial" panose="020B0604020202020204" pitchFamily="34" charset="0"/>
              </a:rPr>
              <a:t>c – The Glory-Land Way</a:t>
            </a:r>
          </a:p>
        </p:txBody>
      </p:sp>
      <p:sp>
        <p:nvSpPr>
          <p:cNvPr id="246788" name="Text Box 5">
            <a:extLst>
              <a:ext uri="{FF2B5EF4-FFF2-40B4-BE49-F238E27FC236}">
                <a16:creationId xmlns:a16="http://schemas.microsoft.com/office/drawing/2014/main" id="{97453FE7-37FD-8A4A-B8CA-E2C7CD5CB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1"/>
            <a:ext cx="2513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728012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09" name="Picture 2" descr="E:\The Paperless Hymnal\SONGS\PPTiffFiles\Single Stanza\T\TheGloryLandWay4.TIF">
            <a:extLst>
              <a:ext uri="{FF2B5EF4-FFF2-40B4-BE49-F238E27FC236}">
                <a16:creationId xmlns:a16="http://schemas.microsoft.com/office/drawing/2014/main" id="{6AFE201E-E9FB-444A-9A0B-D3F3BDC6A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54DFE8D7-AB7C-2D44-96FA-166E7F7F3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772400" cy="381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2800">
                <a:latin typeface="Arial" panose="020B0604020202020204" pitchFamily="34" charset="0"/>
              </a:rPr>
              <a:t>c – The Glory-Land Way</a:t>
            </a:r>
          </a:p>
        </p:txBody>
      </p:sp>
      <p:sp>
        <p:nvSpPr>
          <p:cNvPr id="247811" name="Text Box 4">
            <a:extLst>
              <a:ext uri="{FF2B5EF4-FFF2-40B4-BE49-F238E27FC236}">
                <a16:creationId xmlns:a16="http://schemas.microsoft.com/office/drawing/2014/main" id="{3E517E75-F2CC-E941-A73C-028ACFA94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1"/>
            <a:ext cx="2513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2607513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3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0B14A38-4102-FA49-9320-01B8E8F51D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" y="0"/>
            <a:ext cx="12185649" cy="6733117"/>
          </a:xfrm>
        </p:spPr>
      </p:pic>
    </p:spTree>
    <p:extLst>
      <p:ext uri="{BB962C8B-B14F-4D97-AF65-F5344CB8AC3E}">
        <p14:creationId xmlns:p14="http://schemas.microsoft.com/office/powerpoint/2010/main" val="1216454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2219" y="2598341"/>
            <a:ext cx="7567562" cy="16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06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686" y="5985293"/>
            <a:ext cx="3082249" cy="676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6A337-285F-7145-A2E6-56176B00D537}"/>
              </a:ext>
            </a:extLst>
          </p:cNvPr>
          <p:cNvSpPr txBox="1"/>
          <p:nvPr/>
        </p:nvSpPr>
        <p:spPr>
          <a:xfrm>
            <a:off x="359568" y="1859339"/>
            <a:ext cx="11472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venir Book" panose="02000503020000020003" pitchFamily="2" charset="0"/>
              </a:rPr>
              <a:t>1. START WITH YOU. YOU ARE YOUR TOUGHEST LEADERSHIP CHALLENGE.</a:t>
            </a:r>
            <a:endParaRPr lang="en-US" sz="1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81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686" y="5985293"/>
            <a:ext cx="3082249" cy="676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6A337-285F-7145-A2E6-56176B00D537}"/>
              </a:ext>
            </a:extLst>
          </p:cNvPr>
          <p:cNvSpPr txBox="1"/>
          <p:nvPr/>
        </p:nvSpPr>
        <p:spPr>
          <a:xfrm>
            <a:off x="359568" y="1859339"/>
            <a:ext cx="114728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venir Book" panose="02000503020000020003" pitchFamily="2" charset="0"/>
              </a:rPr>
              <a:t>2. SABATTH. RETREAT WITH YOUR WIFE. RETREAT WITH YOUR KIDS.</a:t>
            </a:r>
            <a:endParaRPr lang="en-US" sz="105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15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686" y="5985293"/>
            <a:ext cx="3082249" cy="676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6A337-285F-7145-A2E6-56176B00D537}"/>
              </a:ext>
            </a:extLst>
          </p:cNvPr>
          <p:cNvSpPr txBox="1"/>
          <p:nvPr/>
        </p:nvSpPr>
        <p:spPr>
          <a:xfrm>
            <a:off x="359568" y="1859339"/>
            <a:ext cx="114728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venir Book" panose="02000503020000020003" pitchFamily="2" charset="0"/>
              </a:rPr>
              <a:t>3. EFFECTIVE MINISTRY CASTS, IMPLEMENTS, &amp; REEVALUATES VISION. </a:t>
            </a:r>
            <a:endParaRPr lang="en-US" sz="105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77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686" y="5985293"/>
            <a:ext cx="3082249" cy="676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6A337-285F-7145-A2E6-56176B00D537}"/>
              </a:ext>
            </a:extLst>
          </p:cNvPr>
          <p:cNvSpPr txBox="1"/>
          <p:nvPr/>
        </p:nvSpPr>
        <p:spPr>
          <a:xfrm>
            <a:off x="359568" y="2202239"/>
            <a:ext cx="114728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venir Book" panose="02000503020000020003" pitchFamily="2" charset="0"/>
              </a:rPr>
              <a:t>4. CREATE A “MADE FOR MONDAY’S” MENTALITY. </a:t>
            </a:r>
            <a:endParaRPr lang="en-US" sz="105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62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686" y="5985293"/>
            <a:ext cx="3082249" cy="676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6A337-285F-7145-A2E6-56176B00D537}"/>
              </a:ext>
            </a:extLst>
          </p:cNvPr>
          <p:cNvSpPr txBox="1"/>
          <p:nvPr/>
        </p:nvSpPr>
        <p:spPr>
          <a:xfrm>
            <a:off x="359568" y="2202239"/>
            <a:ext cx="1147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venir Book" panose="02000503020000020003" pitchFamily="2" charset="0"/>
              </a:rPr>
              <a:t>5. CREATE A CULTURE OF PRAYER.</a:t>
            </a:r>
            <a:endParaRPr lang="en-US" sz="1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4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>
            <a:extLst>
              <a:ext uri="{FF2B5EF4-FFF2-40B4-BE49-F238E27FC236}">
                <a16:creationId xmlns:a16="http://schemas.microsoft.com/office/drawing/2014/main" id="{51B86DB6-97E0-294F-85DB-A4D4E50BF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6" y="2098677"/>
            <a:ext cx="2716193" cy="92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1"/>
              <a:t>2.</a:t>
            </a:r>
          </a:p>
          <a:p>
            <a:r>
              <a:rPr lang="en-US" altLang="en-US" sz="1351"/>
              <a:t>I am the Lord that strengthens thee.</a:t>
            </a:r>
          </a:p>
          <a:p>
            <a:r>
              <a:rPr lang="en-US" altLang="en-US" sz="1351"/>
              <a:t>I am the Lord that strengthens thee.</a:t>
            </a:r>
          </a:p>
          <a:p>
            <a:r>
              <a:rPr lang="en-US" altLang="en-US" sz="1351"/>
              <a:t>I am the Lord that strengthens thee.</a:t>
            </a: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5FDD67E-FC09-B044-8269-6CF2A7B08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0A885AE0-C87E-B841-9285-0D54EC5F14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2 - Be Still and Know</a:t>
            </a:r>
            <a:endParaRPr lang="en-US" altLang="en-US" sz="5400"/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4FA31246-0E8E-F647-9B97-F14F93E62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6096002"/>
            <a:ext cx="41211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Words by: from Psalms 46:10 and Exodus 15:26</a:t>
            </a:r>
          </a:p>
          <a:p>
            <a:r>
              <a:rPr lang="en-US" altLang="en-US" sz="1600"/>
              <a:t>Music by: Anonymous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66CED899-C5B1-0447-8DD2-B7F893E98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1"/>
            <a:ext cx="2513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2239431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686" y="5985293"/>
            <a:ext cx="3082249" cy="676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6A337-285F-7145-A2E6-56176B00D537}"/>
              </a:ext>
            </a:extLst>
          </p:cNvPr>
          <p:cNvSpPr txBox="1"/>
          <p:nvPr/>
        </p:nvSpPr>
        <p:spPr>
          <a:xfrm>
            <a:off x="359568" y="1859339"/>
            <a:ext cx="11472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venir Book" panose="02000503020000020003" pitchFamily="2" charset="0"/>
              </a:rPr>
              <a:t>6. EFFECTIVE MINISTRY INVESTS IN PROFESSIONAL DEVELOPMENT. </a:t>
            </a:r>
            <a:endParaRPr lang="en-US" sz="1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98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686" y="5985293"/>
            <a:ext cx="3082249" cy="676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6A337-285F-7145-A2E6-56176B00D537}"/>
              </a:ext>
            </a:extLst>
          </p:cNvPr>
          <p:cNvSpPr txBox="1"/>
          <p:nvPr/>
        </p:nvSpPr>
        <p:spPr>
          <a:xfrm>
            <a:off x="359568" y="1859339"/>
            <a:ext cx="1147286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venir Book" panose="02000503020000020003" pitchFamily="2" charset="0"/>
              </a:rPr>
              <a:t>7. IMPLEMENT INCLUSIVE GOSPEL-CENTERED TEACHING</a:t>
            </a:r>
            <a:r>
              <a:rPr lang="en-US" sz="6600" dirty="0">
                <a:solidFill>
                  <a:schemeClr val="bg1"/>
                </a:solidFill>
                <a:latin typeface="Avenir Book" panose="02000503020000020003" pitchFamily="2" charset="0"/>
              </a:rPr>
              <a:t>.</a:t>
            </a:r>
            <a:endParaRPr lang="en-US" sz="105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71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686" y="5985293"/>
            <a:ext cx="3082249" cy="676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6A337-285F-7145-A2E6-56176B00D537}"/>
              </a:ext>
            </a:extLst>
          </p:cNvPr>
          <p:cNvSpPr txBox="1"/>
          <p:nvPr/>
        </p:nvSpPr>
        <p:spPr>
          <a:xfrm>
            <a:off x="359568" y="1536174"/>
            <a:ext cx="114728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venir Book" panose="02000503020000020003" pitchFamily="2" charset="0"/>
              </a:rPr>
              <a:t>8. EFFECTIVE MINISTRY DEVELOPS A CULTURE OF CONTRIBUTION NOT CONSUMPTION.</a:t>
            </a:r>
            <a:endParaRPr lang="en-US" sz="1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7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3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0B14A38-4102-FA49-9320-01B8E8F51D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" y="0"/>
            <a:ext cx="12185649" cy="6733117"/>
          </a:xfrm>
        </p:spPr>
      </p:pic>
    </p:spTree>
    <p:extLst>
      <p:ext uri="{BB962C8B-B14F-4D97-AF65-F5344CB8AC3E}">
        <p14:creationId xmlns:p14="http://schemas.microsoft.com/office/powerpoint/2010/main" val="3428020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2219" y="2598341"/>
            <a:ext cx="7567562" cy="16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3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686" y="5985293"/>
            <a:ext cx="3082249" cy="676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6A337-285F-7145-A2E6-56176B00D537}"/>
              </a:ext>
            </a:extLst>
          </p:cNvPr>
          <p:cNvSpPr txBox="1"/>
          <p:nvPr/>
        </p:nvSpPr>
        <p:spPr>
          <a:xfrm>
            <a:off x="359567" y="1434713"/>
            <a:ext cx="114728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venir Book" panose="02000503020000020003" pitchFamily="2" charset="0"/>
              </a:rPr>
              <a:t>Lessons from the pandemic…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Avenir Book" panose="02000503020000020003" pitchFamily="2" charset="0"/>
              </a:rPr>
              <a:t>1. OUR TRUE IDENTITY HAS BEEN BROUGHT TO THE SURFACE.</a:t>
            </a:r>
            <a:endParaRPr lang="en-US" sz="1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50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686" y="5985293"/>
            <a:ext cx="3082249" cy="676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6A337-285F-7145-A2E6-56176B00D537}"/>
              </a:ext>
            </a:extLst>
          </p:cNvPr>
          <p:cNvSpPr txBox="1"/>
          <p:nvPr/>
        </p:nvSpPr>
        <p:spPr>
          <a:xfrm>
            <a:off x="359567" y="1706176"/>
            <a:ext cx="11472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venir Book" panose="02000503020000020003" pitchFamily="2" charset="0"/>
              </a:rPr>
              <a:t>Lessons from the pandemic…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Avenir Book" panose="02000503020000020003" pitchFamily="2" charset="0"/>
              </a:rPr>
              <a:t>2. THE CHURCH SHOULD BE ON THE FRONT LINES.</a:t>
            </a:r>
            <a:endParaRPr lang="en-US" sz="1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027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686" y="5985293"/>
            <a:ext cx="3082249" cy="676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6A337-285F-7145-A2E6-56176B00D537}"/>
              </a:ext>
            </a:extLst>
          </p:cNvPr>
          <p:cNvSpPr txBox="1"/>
          <p:nvPr/>
        </p:nvSpPr>
        <p:spPr>
          <a:xfrm>
            <a:off x="200025" y="1706176"/>
            <a:ext cx="1181191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solidFill>
                  <a:schemeClr val="bg1"/>
                </a:solidFill>
                <a:latin typeface="Avenir Book" panose="02000503020000020003" pitchFamily="2" charset="0"/>
              </a:rPr>
              <a:t>Lessons from the pandemic…</a:t>
            </a:r>
          </a:p>
          <a:p>
            <a:pPr algn="ctr"/>
            <a:r>
              <a:rPr lang="en-US" sz="5800" dirty="0">
                <a:solidFill>
                  <a:schemeClr val="bg1"/>
                </a:solidFill>
                <a:latin typeface="Avenir Book" panose="02000503020000020003" pitchFamily="2" charset="0"/>
              </a:rPr>
              <a:t>3. RETHINK YOUR FACILITIES FOR EMERGING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10287006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686" y="5985293"/>
            <a:ext cx="3082249" cy="676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6A337-285F-7145-A2E6-56176B00D537}"/>
              </a:ext>
            </a:extLst>
          </p:cNvPr>
          <p:cNvSpPr txBox="1"/>
          <p:nvPr/>
        </p:nvSpPr>
        <p:spPr>
          <a:xfrm>
            <a:off x="200025" y="1706176"/>
            <a:ext cx="1181191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solidFill>
                  <a:schemeClr val="bg1"/>
                </a:solidFill>
                <a:latin typeface="Avenir Book" panose="02000503020000020003" pitchFamily="2" charset="0"/>
              </a:rPr>
              <a:t>Lessons from the pandemic…</a:t>
            </a:r>
          </a:p>
          <a:p>
            <a:pPr algn="ctr"/>
            <a:r>
              <a:rPr lang="en-US" sz="5800" dirty="0">
                <a:solidFill>
                  <a:schemeClr val="bg1"/>
                </a:solidFill>
                <a:latin typeface="Avenir Book" panose="02000503020000020003" pitchFamily="2" charset="0"/>
              </a:rPr>
              <a:t>4. WE HAD TO LEARN TO PIVOT NOT PANIC.</a:t>
            </a:r>
          </a:p>
        </p:txBody>
      </p:sp>
    </p:spTree>
    <p:extLst>
      <p:ext uri="{BB962C8B-B14F-4D97-AF65-F5344CB8AC3E}">
        <p14:creationId xmlns:p14="http://schemas.microsoft.com/office/powerpoint/2010/main" val="42335194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686" y="5985293"/>
            <a:ext cx="3082249" cy="676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6A337-285F-7145-A2E6-56176B00D537}"/>
              </a:ext>
            </a:extLst>
          </p:cNvPr>
          <p:cNvSpPr txBox="1"/>
          <p:nvPr/>
        </p:nvSpPr>
        <p:spPr>
          <a:xfrm>
            <a:off x="200025" y="1706176"/>
            <a:ext cx="1181191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solidFill>
                  <a:schemeClr val="bg1"/>
                </a:solidFill>
                <a:latin typeface="Avenir Book" panose="02000503020000020003" pitchFamily="2" charset="0"/>
              </a:rPr>
              <a:t>Lessons from the pandemic…</a:t>
            </a:r>
          </a:p>
          <a:p>
            <a:pPr algn="ctr"/>
            <a:r>
              <a:rPr lang="en-US" sz="5800" dirty="0">
                <a:solidFill>
                  <a:schemeClr val="bg1"/>
                </a:solidFill>
                <a:latin typeface="Avenir Book" panose="02000503020000020003" pitchFamily="2" charset="0"/>
              </a:rPr>
              <a:t>5. SEIZE THE OPPORTUNITY TO REACH THE DIGITAL WORLD.</a:t>
            </a:r>
          </a:p>
        </p:txBody>
      </p:sp>
    </p:spTree>
    <p:extLst>
      <p:ext uri="{BB962C8B-B14F-4D97-AF65-F5344CB8AC3E}">
        <p14:creationId xmlns:p14="http://schemas.microsoft.com/office/powerpoint/2010/main" val="178163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8AB0BB45-C32C-7842-8C2A-02F3AE8B1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128F3AE-E156-B641-8DB1-871543F214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2 - Be Still and Know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B5AC9E5C-E3A7-0749-A011-A0E360CE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6553201"/>
            <a:ext cx="2513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18623466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686" y="5985293"/>
            <a:ext cx="3082249" cy="676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6A337-285F-7145-A2E6-56176B00D537}"/>
              </a:ext>
            </a:extLst>
          </p:cNvPr>
          <p:cNvSpPr txBox="1"/>
          <p:nvPr/>
        </p:nvSpPr>
        <p:spPr>
          <a:xfrm>
            <a:off x="200025" y="1706176"/>
            <a:ext cx="1181191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solidFill>
                  <a:schemeClr val="bg1"/>
                </a:solidFill>
                <a:latin typeface="Avenir Book" panose="02000503020000020003" pitchFamily="2" charset="0"/>
              </a:rPr>
              <a:t>Lessons from the pandemic…</a:t>
            </a:r>
          </a:p>
          <a:p>
            <a:pPr algn="ctr"/>
            <a:r>
              <a:rPr lang="en-US" sz="5800" dirty="0">
                <a:solidFill>
                  <a:schemeClr val="bg1"/>
                </a:solidFill>
                <a:latin typeface="Avenir Book" panose="02000503020000020003" pitchFamily="2" charset="0"/>
              </a:rPr>
              <a:t>6. THE CHURCH NEEDS TO EXPERINCE COMMUNITY.</a:t>
            </a:r>
          </a:p>
        </p:txBody>
      </p:sp>
    </p:spTree>
    <p:extLst>
      <p:ext uri="{BB962C8B-B14F-4D97-AF65-F5344CB8AC3E}">
        <p14:creationId xmlns:p14="http://schemas.microsoft.com/office/powerpoint/2010/main" val="3426832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AD1A7-D5D9-D04B-B1FF-042429C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76" b="697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C41E-DF09-9044-849C-FA0744D8C6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9686" y="5985293"/>
            <a:ext cx="3082249" cy="676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6A337-285F-7145-A2E6-56176B00D537}"/>
              </a:ext>
            </a:extLst>
          </p:cNvPr>
          <p:cNvSpPr txBox="1"/>
          <p:nvPr/>
        </p:nvSpPr>
        <p:spPr>
          <a:xfrm>
            <a:off x="200025" y="2053928"/>
            <a:ext cx="118119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solidFill>
                  <a:schemeClr val="bg1"/>
                </a:solidFill>
                <a:latin typeface="Avenir Book" panose="02000503020000020003" pitchFamily="2" charset="0"/>
              </a:rPr>
              <a:t>Lessons from the pandemic…</a:t>
            </a:r>
          </a:p>
          <a:p>
            <a:pPr algn="ctr"/>
            <a:r>
              <a:rPr lang="en-US" sz="5800" dirty="0">
                <a:solidFill>
                  <a:schemeClr val="bg1"/>
                </a:solidFill>
                <a:latin typeface="Avenir Book" panose="02000503020000020003" pitchFamily="2" charset="0"/>
              </a:rPr>
              <a:t>7. THE CHURCH IS RESILIENT.</a:t>
            </a:r>
          </a:p>
        </p:txBody>
      </p:sp>
    </p:spTree>
    <p:extLst>
      <p:ext uri="{BB962C8B-B14F-4D97-AF65-F5344CB8AC3E}">
        <p14:creationId xmlns:p14="http://schemas.microsoft.com/office/powerpoint/2010/main" val="379897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9FB4937-9DE9-364B-B39E-AC87035EBF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276600" cy="228600"/>
          </a:xfrm>
        </p:spPr>
        <p:txBody>
          <a:bodyPr anchor="ctr">
            <a:normAutofit fontScale="90000"/>
          </a:bodyPr>
          <a:lstStyle/>
          <a:p>
            <a:r>
              <a:rPr lang="en-US" altLang="en-US" sz="1800"/>
              <a:t>1 He Has Made Me Glad</a:t>
            </a:r>
            <a:endParaRPr lang="en-US" altLang="en-US" sz="4400"/>
          </a:p>
        </p:txBody>
      </p:sp>
      <p:pic>
        <p:nvPicPr>
          <p:cNvPr id="2069" name="Picture 21">
            <a:extLst>
              <a:ext uri="{FF2B5EF4-FFF2-40B4-BE49-F238E27FC236}">
                <a16:creationId xmlns:a16="http://schemas.microsoft.com/office/drawing/2014/main" id="{E2411855-0AAB-C541-B361-06E52C7F4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Text Box 22">
            <a:extLst>
              <a:ext uri="{FF2B5EF4-FFF2-40B4-BE49-F238E27FC236}">
                <a16:creationId xmlns:a16="http://schemas.microsoft.com/office/drawing/2014/main" id="{1967E46C-28CA-6D45-9223-33618BE6C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2" y="76200"/>
            <a:ext cx="1781257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1" b="1"/>
              <a:t>He Has Made Me Glad</a:t>
            </a:r>
            <a:endParaRPr lang="en-US" altLang="en-US" sz="1351"/>
          </a:p>
        </p:txBody>
      </p:sp>
    </p:spTree>
    <p:extLst>
      <p:ext uri="{BB962C8B-B14F-4D97-AF65-F5344CB8AC3E}">
        <p14:creationId xmlns:p14="http://schemas.microsoft.com/office/powerpoint/2010/main" val="215095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DABB8AB-5B76-0641-9C2A-9FB98E826E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276600" cy="228600"/>
          </a:xfrm>
        </p:spPr>
        <p:txBody>
          <a:bodyPr anchor="ctr">
            <a:normAutofit fontScale="90000"/>
          </a:bodyPr>
          <a:lstStyle/>
          <a:p>
            <a:r>
              <a:rPr lang="en-US" altLang="en-US" sz="1800"/>
              <a:t>2 He Has Made Me Glad</a:t>
            </a:r>
            <a:endParaRPr lang="en-US" altLang="en-US" sz="4400"/>
          </a:p>
        </p:txBody>
      </p:sp>
      <p:pic>
        <p:nvPicPr>
          <p:cNvPr id="99331" name="Picture 3">
            <a:extLst>
              <a:ext uri="{FF2B5EF4-FFF2-40B4-BE49-F238E27FC236}">
                <a16:creationId xmlns:a16="http://schemas.microsoft.com/office/drawing/2014/main" id="{AB9C18D9-A71E-614A-814F-1A623BD95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Text Box 4">
            <a:extLst>
              <a:ext uri="{FF2B5EF4-FFF2-40B4-BE49-F238E27FC236}">
                <a16:creationId xmlns:a16="http://schemas.microsoft.com/office/drawing/2014/main" id="{31B38BEA-0AFF-CC4A-BDE4-36C3105A5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2" y="76200"/>
            <a:ext cx="1781257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1" b="1"/>
              <a:t>He Has Made Me Glad</a:t>
            </a:r>
            <a:endParaRPr lang="en-US" altLang="en-US" sz="1351"/>
          </a:p>
        </p:txBody>
      </p:sp>
    </p:spTree>
    <p:extLst>
      <p:ext uri="{BB962C8B-B14F-4D97-AF65-F5344CB8AC3E}">
        <p14:creationId xmlns:p14="http://schemas.microsoft.com/office/powerpoint/2010/main" val="26502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45667606-94D8-3B4D-893F-C530D3FDD3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276600" cy="228600"/>
          </a:xfrm>
        </p:spPr>
        <p:txBody>
          <a:bodyPr anchor="ctr">
            <a:normAutofit fontScale="90000"/>
          </a:bodyPr>
          <a:lstStyle/>
          <a:p>
            <a:r>
              <a:rPr lang="en-US" altLang="en-US" sz="1800"/>
              <a:t>3 He Has Made Me Glad</a:t>
            </a:r>
            <a:endParaRPr lang="en-US" altLang="en-US" sz="4400"/>
          </a:p>
        </p:txBody>
      </p:sp>
      <p:pic>
        <p:nvPicPr>
          <p:cNvPr id="100355" name="Picture 3">
            <a:extLst>
              <a:ext uri="{FF2B5EF4-FFF2-40B4-BE49-F238E27FC236}">
                <a16:creationId xmlns:a16="http://schemas.microsoft.com/office/drawing/2014/main" id="{DB1B931B-F70F-404C-817A-85FF4AFEB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6" name="Text Box 4">
            <a:extLst>
              <a:ext uri="{FF2B5EF4-FFF2-40B4-BE49-F238E27FC236}">
                <a16:creationId xmlns:a16="http://schemas.microsoft.com/office/drawing/2014/main" id="{569204B7-3318-8C4D-BE9A-00855F1CE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2" y="76200"/>
            <a:ext cx="1781257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1" b="1"/>
              <a:t>He Has Made Me Glad</a:t>
            </a:r>
            <a:endParaRPr lang="en-US" altLang="en-US" sz="1351"/>
          </a:p>
        </p:txBody>
      </p:sp>
    </p:spTree>
    <p:extLst>
      <p:ext uri="{BB962C8B-B14F-4D97-AF65-F5344CB8AC3E}">
        <p14:creationId xmlns:p14="http://schemas.microsoft.com/office/powerpoint/2010/main" val="410999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7189205-CA74-1743-846D-801E971CFF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3276600" cy="228600"/>
          </a:xfrm>
        </p:spPr>
        <p:txBody>
          <a:bodyPr anchor="ctr">
            <a:normAutofit fontScale="90000"/>
          </a:bodyPr>
          <a:lstStyle/>
          <a:p>
            <a:r>
              <a:rPr lang="en-US" altLang="en-US" sz="1800"/>
              <a:t>4 He Has Made Me Glad</a:t>
            </a:r>
            <a:endParaRPr lang="en-US" altLang="en-US" sz="4400"/>
          </a:p>
        </p:txBody>
      </p:sp>
      <p:pic>
        <p:nvPicPr>
          <p:cNvPr id="101379" name="Picture 3">
            <a:extLst>
              <a:ext uri="{FF2B5EF4-FFF2-40B4-BE49-F238E27FC236}">
                <a16:creationId xmlns:a16="http://schemas.microsoft.com/office/drawing/2014/main" id="{F8076F6F-4F60-7847-8890-FA2C068C7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Text Box 4">
            <a:extLst>
              <a:ext uri="{FF2B5EF4-FFF2-40B4-BE49-F238E27FC236}">
                <a16:creationId xmlns:a16="http://schemas.microsoft.com/office/drawing/2014/main" id="{15825088-C85C-A045-A51A-1BD41581F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2" y="76200"/>
            <a:ext cx="1781257" cy="3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351" b="1"/>
              <a:t>He Has Made Me Glad</a:t>
            </a:r>
            <a:endParaRPr lang="en-US" altLang="en-US" sz="1351"/>
          </a:p>
        </p:txBody>
      </p:sp>
    </p:spTree>
    <p:extLst>
      <p:ext uri="{BB962C8B-B14F-4D97-AF65-F5344CB8AC3E}">
        <p14:creationId xmlns:p14="http://schemas.microsoft.com/office/powerpoint/2010/main" val="611654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6736</TotalTime>
  <Words>835</Words>
  <Application>Microsoft Macintosh PowerPoint</Application>
  <PresentationFormat>Widescreen</PresentationFormat>
  <Paragraphs>126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Avenir Book</vt:lpstr>
      <vt:lpstr>Calibri</vt:lpstr>
      <vt:lpstr>Calibri Light</vt:lpstr>
      <vt:lpstr>Office Theme</vt:lpstr>
      <vt:lpstr>PowerPoint Presentation</vt:lpstr>
      <vt:lpstr>1 - Be Still and Know</vt:lpstr>
      <vt:lpstr>1 - Be Still and Know</vt:lpstr>
      <vt:lpstr>2 - Be Still and Know</vt:lpstr>
      <vt:lpstr>2 - Be Still and Know</vt:lpstr>
      <vt:lpstr>1 He Has Made Me Glad</vt:lpstr>
      <vt:lpstr>2 He Has Made Me Glad</vt:lpstr>
      <vt:lpstr>3 He Has Made Me Glad</vt:lpstr>
      <vt:lpstr>4 He Has Made Me Glad</vt:lpstr>
      <vt:lpstr>1 He Has Made Me Glad</vt:lpstr>
      <vt:lpstr>2 He Has Made Me Glad</vt:lpstr>
      <vt:lpstr>3 He Has Made Me Glad</vt:lpstr>
      <vt:lpstr>4 He Has Made Me Glad</vt:lpstr>
      <vt:lpstr>1-1 How Great is Our God</vt:lpstr>
      <vt:lpstr>1-2 How Great is Our God</vt:lpstr>
      <vt:lpstr>C How Great is Our God</vt:lpstr>
      <vt:lpstr>2-1 How Great is Our God</vt:lpstr>
      <vt:lpstr>2-2 How Great is Our God</vt:lpstr>
      <vt:lpstr>C How Great is Our God</vt:lpstr>
      <vt:lpstr>C How Great is Our God</vt:lpstr>
      <vt:lpstr>1 – The Glory-Land Way</vt:lpstr>
      <vt:lpstr>1 – The Glory-Land Way</vt:lpstr>
      <vt:lpstr>c – The Glory-Land Way</vt:lpstr>
      <vt:lpstr>c – The Glory-Land Way</vt:lpstr>
      <vt:lpstr>2 – The Glory-Land Way</vt:lpstr>
      <vt:lpstr>2 – The Glory-Land Way</vt:lpstr>
      <vt:lpstr>c – The Glory-Land Way</vt:lpstr>
      <vt:lpstr>c – The Glory-Land Way</vt:lpstr>
      <vt:lpstr>3 – The Glory-Land Way</vt:lpstr>
      <vt:lpstr>3 – The Glory-Land Way</vt:lpstr>
      <vt:lpstr>c – The Glory-Land Way</vt:lpstr>
      <vt:lpstr>c – The Glory-Land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Baswell</dc:creator>
  <cp:lastModifiedBy>Microsoft Office User</cp:lastModifiedBy>
  <cp:revision>11</cp:revision>
  <dcterms:created xsi:type="dcterms:W3CDTF">2021-03-02T19:53:40Z</dcterms:created>
  <dcterms:modified xsi:type="dcterms:W3CDTF">2021-03-09T18:50:53Z</dcterms:modified>
</cp:coreProperties>
</file>